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203077-037E-44C0-AA6E-97A70CF491BD}" type="datetimeFigureOut">
              <a:rPr lang="en-US" smtClean="0"/>
              <a:t>2018-11-21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219867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03077-037E-44C0-AA6E-97A70CF491BD}" type="datetimeFigureOut">
              <a:rPr lang="en-US" smtClean="0"/>
              <a:t>2018-11-21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94899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03077-037E-44C0-AA6E-97A70CF491BD}" type="datetimeFigureOut">
              <a:rPr lang="en-US" smtClean="0"/>
              <a:t>2018-11-21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149633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03077-037E-44C0-AA6E-97A70CF491BD}" type="datetimeFigureOut">
              <a:rPr lang="en-US" smtClean="0"/>
              <a:t>2018-11-21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168688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03077-037E-44C0-AA6E-97A70CF491BD}" type="datetimeFigureOut">
              <a:rPr lang="en-US" smtClean="0"/>
              <a:t>2018-11-21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235235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203077-037E-44C0-AA6E-97A70CF491BD}" type="datetimeFigureOut">
              <a:rPr lang="en-US" smtClean="0"/>
              <a:t>2018-11-21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377912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203077-037E-44C0-AA6E-97A70CF491BD}" type="datetimeFigureOut">
              <a:rPr lang="en-US" smtClean="0"/>
              <a:t>2018-11-21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305580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203077-037E-44C0-AA6E-97A70CF491BD}" type="datetimeFigureOut">
              <a:rPr lang="en-US" smtClean="0"/>
              <a:t>2018-11-21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307097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03077-037E-44C0-AA6E-97A70CF491BD}" type="datetimeFigureOut">
              <a:rPr lang="en-US" smtClean="0"/>
              <a:t>2018-11-21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175414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03077-037E-44C0-AA6E-97A70CF491BD}" type="datetimeFigureOut">
              <a:rPr lang="en-US" smtClean="0"/>
              <a:t>2018-11-21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2791346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03077-037E-44C0-AA6E-97A70CF491BD}" type="datetimeFigureOut">
              <a:rPr lang="en-US" smtClean="0"/>
              <a:t>2018-11-21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61820-9E54-4A28-802D-AE5A5AF5EF48}" type="slidenum">
              <a:rPr lang="en-US" smtClean="0"/>
              <a:t>‹#›</a:t>
            </a:fld>
            <a:endParaRPr lang="en-US"/>
          </a:p>
        </p:txBody>
      </p:sp>
    </p:spTree>
    <p:extLst>
      <p:ext uri="{BB962C8B-B14F-4D97-AF65-F5344CB8AC3E}">
        <p14:creationId xmlns:p14="http://schemas.microsoft.com/office/powerpoint/2010/main" val="98879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03077-037E-44C0-AA6E-97A70CF491BD}" type="datetimeFigureOut">
              <a:rPr lang="en-US" smtClean="0"/>
              <a:t>2018-11-21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61820-9E54-4A28-802D-AE5A5AF5EF48}" type="slidenum">
              <a:rPr lang="en-US" smtClean="0"/>
              <a:t>‹#›</a:t>
            </a:fld>
            <a:endParaRPr lang="en-US"/>
          </a:p>
        </p:txBody>
      </p:sp>
    </p:spTree>
    <p:extLst>
      <p:ext uri="{BB962C8B-B14F-4D97-AF65-F5344CB8AC3E}">
        <p14:creationId xmlns:p14="http://schemas.microsoft.com/office/powerpoint/2010/main" val="2225442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Approach to patients with back </a:t>
            </a:r>
            <a:r>
              <a:rPr lang="en-US" dirty="0"/>
              <a:t>pain</a:t>
            </a:r>
            <a:br>
              <a:rPr lang="en-US" dirty="0"/>
            </a:br>
            <a:endParaRPr lang="en-US" dirty="0"/>
          </a:p>
        </p:txBody>
      </p:sp>
      <p:sp>
        <p:nvSpPr>
          <p:cNvPr id="3" name="Subtitle 2"/>
          <p:cNvSpPr>
            <a:spLocks noGrp="1"/>
          </p:cNvSpPr>
          <p:nvPr>
            <p:ph type="subTitle" idx="1"/>
          </p:nvPr>
        </p:nvSpPr>
        <p:spPr/>
        <p:txBody>
          <a:bodyPr/>
          <a:lstStyle/>
          <a:p>
            <a:r>
              <a:rPr lang="en-US" dirty="0" smtClean="0"/>
              <a:t>Dr. Ahmed Abduljawad Salim</a:t>
            </a:r>
          </a:p>
          <a:p>
            <a:r>
              <a:rPr lang="en-US" dirty="0" smtClean="0"/>
              <a:t>MBChB, FICMS-neuro</a:t>
            </a:r>
            <a:br>
              <a:rPr lang="en-US" dirty="0" smtClean="0"/>
            </a:br>
            <a:r>
              <a:rPr lang="en-US" dirty="0" smtClean="0"/>
              <a:t>Lecturer at Basrah College of Medicine</a:t>
            </a:r>
            <a:endParaRPr lang="en-US" dirty="0"/>
          </a:p>
        </p:txBody>
      </p:sp>
    </p:spTree>
    <p:extLst>
      <p:ext uri="{BB962C8B-B14F-4D97-AF65-F5344CB8AC3E}">
        <p14:creationId xmlns:p14="http://schemas.microsoft.com/office/powerpoint/2010/main" val="1564063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radicular </a:t>
            </a:r>
            <a:r>
              <a:rPr lang="en-US" b="1" dirty="0" smtClean="0"/>
              <a:t>pain</a:t>
            </a:r>
            <a:endParaRPr lang="en-US" dirty="0"/>
          </a:p>
        </p:txBody>
      </p:sp>
      <p:sp>
        <p:nvSpPr>
          <p:cNvPr id="3" name="Content Placeholder 2"/>
          <p:cNvSpPr>
            <a:spLocks noGrp="1"/>
          </p:cNvSpPr>
          <p:nvPr>
            <p:ph idx="1"/>
          </p:nvPr>
        </p:nvSpPr>
        <p:spPr/>
        <p:txBody>
          <a:bodyPr/>
          <a:lstStyle/>
          <a:p>
            <a:r>
              <a:rPr lang="en-US" dirty="0"/>
              <a:t>Unilateral leg pain worse than low back pain</a:t>
            </a:r>
          </a:p>
          <a:p>
            <a:r>
              <a:rPr lang="en-US" dirty="0" smtClean="0"/>
              <a:t>Pain </a:t>
            </a:r>
            <a:r>
              <a:rPr lang="en-US" dirty="0"/>
              <a:t>radiates beyond knee</a:t>
            </a:r>
          </a:p>
          <a:p>
            <a:r>
              <a:rPr lang="en-US" dirty="0" err="1" smtClean="0"/>
              <a:t>Paraesthesia</a:t>
            </a:r>
            <a:r>
              <a:rPr lang="en-US" dirty="0" smtClean="0"/>
              <a:t> </a:t>
            </a:r>
            <a:r>
              <a:rPr lang="en-US" dirty="0"/>
              <a:t>in same distribution</a:t>
            </a:r>
          </a:p>
          <a:p>
            <a:r>
              <a:rPr lang="en-US" dirty="0" smtClean="0"/>
              <a:t>Nerve </a:t>
            </a:r>
            <a:r>
              <a:rPr lang="en-US" dirty="0"/>
              <a:t>irritation signs (reduced straight leg raising which reproduces leg pain)</a:t>
            </a:r>
          </a:p>
          <a:p>
            <a:r>
              <a:rPr lang="en-US" dirty="0" smtClean="0"/>
              <a:t>Motor</a:t>
            </a:r>
            <a:r>
              <a:rPr lang="en-US" dirty="0"/>
              <a:t>, sensory or reflex signs (limited to one nerve root)</a:t>
            </a:r>
          </a:p>
          <a:p>
            <a:pPr marL="0" indent="0">
              <a:buNone/>
            </a:pPr>
            <a:endParaRPr lang="en-US" dirty="0"/>
          </a:p>
        </p:txBody>
      </p:sp>
    </p:spTree>
    <p:extLst>
      <p:ext uri="{BB962C8B-B14F-4D97-AF65-F5344CB8AC3E}">
        <p14:creationId xmlns:p14="http://schemas.microsoft.com/office/powerpoint/2010/main" val="140630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Investigations</a:t>
            </a:r>
            <a:endParaRPr lang="en-US" dirty="0"/>
          </a:p>
        </p:txBody>
      </p:sp>
      <p:sp>
        <p:nvSpPr>
          <p:cNvPr id="3" name="Content Placeholder 2"/>
          <p:cNvSpPr>
            <a:spLocks noGrp="1"/>
          </p:cNvSpPr>
          <p:nvPr>
            <p:ph idx="1"/>
          </p:nvPr>
        </p:nvSpPr>
        <p:spPr/>
        <p:txBody>
          <a:bodyPr/>
          <a:lstStyle/>
          <a:p>
            <a:r>
              <a:rPr lang="en-US" dirty="0"/>
              <a:t>Plain X-rays are rarely helpful in acute mechanical back pain unless red flags are present.</a:t>
            </a:r>
          </a:p>
          <a:p>
            <a:r>
              <a:rPr lang="en-US" dirty="0"/>
              <a:t>If red flags are present, MRI should be undertaken, even if plain X-rays are normal. </a:t>
            </a:r>
          </a:p>
          <a:p>
            <a:r>
              <a:rPr lang="en-US" dirty="0"/>
              <a:t>CT is inferior to MRI for assessing soft tissue structures and nerves, but is useful for detecting minor abnormalities of bone architecture and in cases where MRI is contraindicated (e.g. pacemaker or metallic clips).</a:t>
            </a:r>
          </a:p>
          <a:p>
            <a:endParaRPr lang="en-US" dirty="0"/>
          </a:p>
        </p:txBody>
      </p:sp>
    </p:spTree>
    <p:extLst>
      <p:ext uri="{BB962C8B-B14F-4D97-AF65-F5344CB8AC3E}">
        <p14:creationId xmlns:p14="http://schemas.microsoft.com/office/powerpoint/2010/main" val="281052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A low </a:t>
            </a:r>
            <a:r>
              <a:rPr lang="en-US" dirty="0" err="1"/>
              <a:t>haemoglobin</a:t>
            </a:r>
            <a:r>
              <a:rPr lang="en-US" dirty="0"/>
              <a:t> and raised CRP or ESR suggest inflammation or malignancy. </a:t>
            </a:r>
          </a:p>
          <a:p>
            <a:r>
              <a:rPr lang="en-US" dirty="0"/>
              <a:t>A raised prostate-specific antigen (PSA) may indicate prostatic carcinoma.</a:t>
            </a:r>
          </a:p>
          <a:p>
            <a:r>
              <a:rPr lang="en-US" dirty="0"/>
              <a:t>Raised alkaline phosphatase can occur in patients with bone metastases, </a:t>
            </a:r>
            <a:r>
              <a:rPr lang="en-US" dirty="0" err="1"/>
              <a:t>osteomalacia</a:t>
            </a:r>
            <a:r>
              <a:rPr lang="en-US" dirty="0"/>
              <a:t> and Paget’s disease.</a:t>
            </a:r>
          </a:p>
          <a:p>
            <a:r>
              <a:rPr lang="en-US" dirty="0"/>
              <a:t>Myeloma is associated with a monoclonal band on serum </a:t>
            </a:r>
            <a:r>
              <a:rPr lang="en-US" dirty="0" err="1"/>
              <a:t>immunoelectrophoresis</a:t>
            </a:r>
            <a:r>
              <a:rPr lang="en-US" dirty="0"/>
              <a:t> and the presence of urinary light chains (</a:t>
            </a:r>
            <a:r>
              <a:rPr lang="en-US" dirty="0" err="1"/>
              <a:t>Bence</a:t>
            </a:r>
            <a:r>
              <a:rPr lang="en-US" dirty="0"/>
              <a:t> Jones proteinuria). </a:t>
            </a:r>
          </a:p>
          <a:p>
            <a:r>
              <a:rPr lang="en-US" dirty="0"/>
              <a:t>EMG and nerve conduction studies are occasionally required to confirm and </a:t>
            </a:r>
            <a:r>
              <a:rPr lang="en-US" dirty="0" err="1"/>
              <a:t>localise</a:t>
            </a:r>
            <a:r>
              <a:rPr lang="en-US" dirty="0"/>
              <a:t> nerve root lesions.</a:t>
            </a:r>
          </a:p>
          <a:p>
            <a:endParaRPr lang="en-US" dirty="0"/>
          </a:p>
        </p:txBody>
      </p:sp>
    </p:spTree>
    <p:extLst>
      <p:ext uri="{BB962C8B-B14F-4D97-AF65-F5344CB8AC3E}">
        <p14:creationId xmlns:p14="http://schemas.microsoft.com/office/powerpoint/2010/main" val="1886205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of low back </a:t>
            </a:r>
            <a:r>
              <a:rPr lang="en-US" b="1" dirty="0" smtClean="0"/>
              <a:t>pain</a:t>
            </a:r>
            <a:endParaRPr lang="en-US" dirty="0"/>
          </a:p>
        </p:txBody>
      </p:sp>
      <p:sp>
        <p:nvSpPr>
          <p:cNvPr id="3" name="Content Placeholder 2"/>
          <p:cNvSpPr>
            <a:spLocks noGrp="1"/>
          </p:cNvSpPr>
          <p:nvPr>
            <p:ph idx="1"/>
          </p:nvPr>
        </p:nvSpPr>
        <p:spPr/>
        <p:txBody>
          <a:bodyPr>
            <a:normAutofit/>
          </a:bodyPr>
          <a:lstStyle/>
          <a:p>
            <a:r>
              <a:rPr lang="en-US" dirty="0" smtClean="0"/>
              <a:t>Reassure </a:t>
            </a:r>
            <a:r>
              <a:rPr lang="en-US" dirty="0"/>
              <a:t>patients (favorable prognosis)</a:t>
            </a:r>
          </a:p>
          <a:p>
            <a:r>
              <a:rPr lang="en-US" dirty="0" smtClean="0"/>
              <a:t>Advise </a:t>
            </a:r>
            <a:r>
              <a:rPr lang="en-US" dirty="0"/>
              <a:t>patients to stay active</a:t>
            </a:r>
          </a:p>
          <a:p>
            <a:r>
              <a:rPr lang="en-US" dirty="0" smtClean="0"/>
              <a:t>Prescribe </a:t>
            </a:r>
            <a:r>
              <a:rPr lang="en-US" dirty="0"/>
              <a:t>medication if necessary (preferably at fixed time intervals)</a:t>
            </a:r>
          </a:p>
          <a:p>
            <a:pPr>
              <a:buFont typeface="Wingdings" panose="05000000000000000000" pitchFamily="2" charset="2"/>
              <a:buChar char="Ø"/>
            </a:pPr>
            <a:r>
              <a:rPr lang="en-US" dirty="0"/>
              <a:t>Paracetamol </a:t>
            </a:r>
          </a:p>
          <a:p>
            <a:pPr>
              <a:buFont typeface="Wingdings" panose="05000000000000000000" pitchFamily="2" charset="2"/>
              <a:buChar char="Ø"/>
            </a:pPr>
            <a:r>
              <a:rPr lang="en-US" dirty="0"/>
              <a:t>NSAID </a:t>
            </a:r>
          </a:p>
          <a:p>
            <a:pPr>
              <a:buFont typeface="Wingdings" panose="05000000000000000000" pitchFamily="2" charset="2"/>
              <a:buChar char="Ø"/>
            </a:pPr>
            <a:r>
              <a:rPr lang="en-US" dirty="0"/>
              <a:t>Consider opioids, muscle relaxants</a:t>
            </a:r>
          </a:p>
          <a:p>
            <a:r>
              <a:rPr lang="en-US" dirty="0" smtClean="0"/>
              <a:t>Discourage </a:t>
            </a:r>
            <a:r>
              <a:rPr lang="en-US" dirty="0"/>
              <a:t>bed rest</a:t>
            </a:r>
          </a:p>
          <a:p>
            <a:r>
              <a:rPr lang="en-US" dirty="0" smtClean="0"/>
              <a:t>others</a:t>
            </a:r>
            <a:r>
              <a:rPr lang="en-US" dirty="0"/>
              <a:t>: epidural or facet injections.</a:t>
            </a:r>
          </a:p>
          <a:p>
            <a:endParaRPr lang="en-US" dirty="0"/>
          </a:p>
        </p:txBody>
      </p:sp>
    </p:spTree>
    <p:extLst>
      <p:ext uri="{BB962C8B-B14F-4D97-AF65-F5344CB8AC3E}">
        <p14:creationId xmlns:p14="http://schemas.microsoft.com/office/powerpoint/2010/main" val="3601956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a:t>
            </a:r>
            <a:r>
              <a:rPr lang="en-US" dirty="0" smtClean="0"/>
              <a:t>pain</a:t>
            </a:r>
            <a:endParaRPr lang="en-US" dirty="0"/>
          </a:p>
        </p:txBody>
      </p:sp>
      <p:sp>
        <p:nvSpPr>
          <p:cNvPr id="3" name="Content Placeholder 2"/>
          <p:cNvSpPr>
            <a:spLocks noGrp="1"/>
          </p:cNvSpPr>
          <p:nvPr>
            <p:ph idx="1"/>
          </p:nvPr>
        </p:nvSpPr>
        <p:spPr/>
        <p:txBody>
          <a:bodyPr/>
          <a:lstStyle/>
          <a:p>
            <a:r>
              <a:rPr lang="en-US" dirty="0"/>
              <a:t>Back pain affects 60–80% of people at some time in their lives. </a:t>
            </a:r>
          </a:p>
          <a:p>
            <a:r>
              <a:rPr lang="en-US" dirty="0"/>
              <a:t>Reported disability from back pain has increased significantly in the last 30 years. </a:t>
            </a:r>
          </a:p>
          <a:p>
            <a:r>
              <a:rPr lang="en-US" dirty="0"/>
              <a:t>All structures in the spinal column, other than cartilage, are pain-sensitive. </a:t>
            </a:r>
          </a:p>
          <a:p>
            <a:r>
              <a:rPr lang="en-US" dirty="0"/>
              <a:t>Although the exact mechanism of pain is often unclear, some specific causes are recognized </a:t>
            </a:r>
          </a:p>
          <a:p>
            <a:endParaRPr lang="en-US" dirty="0"/>
          </a:p>
        </p:txBody>
      </p:sp>
    </p:spTree>
    <p:extLst>
      <p:ext uri="{BB962C8B-B14F-4D97-AF65-F5344CB8AC3E}">
        <p14:creationId xmlns:p14="http://schemas.microsoft.com/office/powerpoint/2010/main" val="345941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Specific causes of </a:t>
            </a:r>
            <a:r>
              <a:rPr lang="en-US" b="1" dirty="0" smtClean="0"/>
              <a:t>back pain</a:t>
            </a:r>
            <a:endParaRPr lang="en-US" dirty="0"/>
          </a:p>
        </p:txBody>
      </p:sp>
      <p:sp>
        <p:nvSpPr>
          <p:cNvPr id="3" name="Content Placeholder 2"/>
          <p:cNvSpPr>
            <a:spLocks noGrp="1"/>
          </p:cNvSpPr>
          <p:nvPr>
            <p:ph idx="1"/>
          </p:nvPr>
        </p:nvSpPr>
        <p:spPr/>
        <p:txBody>
          <a:bodyPr/>
          <a:lstStyle/>
          <a:p>
            <a:pPr lvl="0"/>
            <a:r>
              <a:rPr lang="en-US" dirty="0"/>
              <a:t>Prolapsed intervertebral disc</a:t>
            </a:r>
          </a:p>
          <a:p>
            <a:pPr lvl="0"/>
            <a:r>
              <a:rPr lang="en-US" dirty="0"/>
              <a:t>Spondylolysis</a:t>
            </a:r>
          </a:p>
          <a:p>
            <a:pPr lvl="0"/>
            <a:r>
              <a:rPr lang="en-US" dirty="0"/>
              <a:t>Spondylolisthesis</a:t>
            </a:r>
          </a:p>
          <a:p>
            <a:pPr lvl="0"/>
            <a:r>
              <a:rPr lang="en-US" dirty="0"/>
              <a:t>Inflammation</a:t>
            </a:r>
          </a:p>
          <a:p>
            <a:pPr lvl="0"/>
            <a:r>
              <a:rPr lang="en-US" dirty="0"/>
              <a:t>Malignancy</a:t>
            </a:r>
          </a:p>
          <a:p>
            <a:pPr lvl="0"/>
            <a:r>
              <a:rPr lang="en-US" dirty="0"/>
              <a:t>infection</a:t>
            </a:r>
          </a:p>
          <a:p>
            <a:pPr lvl="0"/>
            <a:r>
              <a:rPr lang="en-US" dirty="0"/>
              <a:t>Spinal stenosis</a:t>
            </a:r>
          </a:p>
          <a:p>
            <a:pPr lvl="0"/>
            <a:r>
              <a:rPr lang="en-US" dirty="0"/>
              <a:t>Vertebral fracture</a:t>
            </a:r>
          </a:p>
          <a:p>
            <a:endParaRPr lang="en-US" dirty="0"/>
          </a:p>
        </p:txBody>
      </p:sp>
    </p:spTree>
    <p:extLst>
      <p:ext uri="{BB962C8B-B14F-4D97-AF65-F5344CB8AC3E}">
        <p14:creationId xmlns:p14="http://schemas.microsoft.com/office/powerpoint/2010/main" val="73517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main purpose of clinical assessment is to identify the small number who have a serious spinal disorder (other than mechanical pain).</a:t>
            </a:r>
          </a:p>
          <a:p>
            <a:endParaRPr lang="en-US" dirty="0"/>
          </a:p>
        </p:txBody>
      </p:sp>
    </p:spTree>
    <p:extLst>
      <p:ext uri="{BB962C8B-B14F-4D97-AF65-F5344CB8AC3E}">
        <p14:creationId xmlns:p14="http://schemas.microsoft.com/office/powerpoint/2010/main" val="191610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Mechanical </a:t>
            </a:r>
            <a:r>
              <a:rPr lang="en-US" i="1" dirty="0" smtClean="0"/>
              <a:t>pain</a:t>
            </a:r>
            <a:endParaRPr lang="en-US" dirty="0"/>
          </a:p>
        </p:txBody>
      </p:sp>
      <p:sp>
        <p:nvSpPr>
          <p:cNvPr id="3" name="Content Placeholder 2"/>
          <p:cNvSpPr>
            <a:spLocks noGrp="1"/>
          </p:cNvSpPr>
          <p:nvPr>
            <p:ph idx="1"/>
          </p:nvPr>
        </p:nvSpPr>
        <p:spPr/>
        <p:txBody>
          <a:bodyPr/>
          <a:lstStyle/>
          <a:p>
            <a:r>
              <a:rPr lang="en-US" dirty="0"/>
              <a:t>Usually affecting patients aged 20–55 years. </a:t>
            </a:r>
          </a:p>
          <a:p>
            <a:r>
              <a:rPr lang="en-US" dirty="0"/>
              <a:t>The onset is often acute and associated with lifting or bending. </a:t>
            </a:r>
          </a:p>
          <a:p>
            <a:r>
              <a:rPr lang="en-US" dirty="0"/>
              <a:t>It is related to activity and is generally relieved by rest. </a:t>
            </a:r>
          </a:p>
          <a:p>
            <a:r>
              <a:rPr lang="en-US" dirty="0"/>
              <a:t>Pain limited to back or upper leg </a:t>
            </a:r>
          </a:p>
          <a:p>
            <a:r>
              <a:rPr lang="en-US" dirty="0"/>
              <a:t>On examination, there may be asymmetric local </a:t>
            </a:r>
            <a:r>
              <a:rPr lang="en-US" dirty="0" err="1"/>
              <a:t>paraspinal</a:t>
            </a:r>
            <a:r>
              <a:rPr lang="en-US" dirty="0"/>
              <a:t> muscle spasm and tenderness, and painful restriction of some but not all movements. </a:t>
            </a:r>
          </a:p>
          <a:p>
            <a:endParaRPr lang="en-US" dirty="0"/>
          </a:p>
        </p:txBody>
      </p:sp>
    </p:spTree>
    <p:extLst>
      <p:ext uri="{BB962C8B-B14F-4D97-AF65-F5344CB8AC3E}">
        <p14:creationId xmlns:p14="http://schemas.microsoft.com/office/powerpoint/2010/main" val="379965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Non-mechanical pain</a:t>
            </a:r>
            <a:endParaRPr lang="en-US" dirty="0"/>
          </a:p>
        </p:txBody>
      </p:sp>
      <p:sp>
        <p:nvSpPr>
          <p:cNvPr id="3" name="Content Placeholder 2"/>
          <p:cNvSpPr>
            <a:spLocks noGrp="1"/>
          </p:cNvSpPr>
          <p:nvPr>
            <p:ph idx="1"/>
          </p:nvPr>
        </p:nvSpPr>
        <p:spPr/>
        <p:txBody>
          <a:bodyPr/>
          <a:lstStyle/>
          <a:p>
            <a:r>
              <a:rPr lang="en-US" dirty="0" smtClean="0"/>
              <a:t>Should </a:t>
            </a:r>
            <a:r>
              <a:rPr lang="en-US" dirty="0"/>
              <a:t>be considered if any of these red flags are present</a:t>
            </a:r>
          </a:p>
          <a:p>
            <a:endParaRPr lang="en-US" dirty="0"/>
          </a:p>
        </p:txBody>
      </p:sp>
    </p:spTree>
    <p:extLst>
      <p:ext uri="{BB962C8B-B14F-4D97-AF65-F5344CB8AC3E}">
        <p14:creationId xmlns:p14="http://schemas.microsoft.com/office/powerpoint/2010/main" val="72711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Red flags for possible spinal </a:t>
            </a:r>
            <a:r>
              <a:rPr lang="en-US" b="1" dirty="0" smtClean="0">
                <a:solidFill>
                  <a:srgbClr val="FF0000"/>
                </a:solidFill>
              </a:rPr>
              <a:t>pathology</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lvl="0"/>
            <a:r>
              <a:rPr lang="en-US" i="1" dirty="0"/>
              <a:t>Age: </a:t>
            </a:r>
            <a:r>
              <a:rPr lang="en-US" dirty="0"/>
              <a:t>presentation &lt; 20 </a:t>
            </a:r>
            <a:r>
              <a:rPr lang="en-US" dirty="0" err="1"/>
              <a:t>yrs</a:t>
            </a:r>
            <a:r>
              <a:rPr lang="en-US" dirty="0"/>
              <a:t> or &gt; 55 </a:t>
            </a:r>
            <a:r>
              <a:rPr lang="en-US" dirty="0" err="1"/>
              <a:t>yrs</a:t>
            </a:r>
            <a:endParaRPr lang="en-US" dirty="0"/>
          </a:p>
          <a:p>
            <a:pPr lvl="0"/>
            <a:r>
              <a:rPr lang="en-US" i="1" dirty="0"/>
              <a:t>Character: </a:t>
            </a:r>
            <a:r>
              <a:rPr lang="en-US" dirty="0"/>
              <a:t>constant, progressive pain unrelieved by rest</a:t>
            </a:r>
          </a:p>
          <a:p>
            <a:pPr lvl="0"/>
            <a:r>
              <a:rPr lang="en-US" i="1" dirty="0"/>
              <a:t>Location: </a:t>
            </a:r>
            <a:r>
              <a:rPr lang="en-US" dirty="0"/>
              <a:t>thoracic pain</a:t>
            </a:r>
          </a:p>
          <a:p>
            <a:pPr lvl="0"/>
            <a:r>
              <a:rPr lang="en-US" i="1" dirty="0"/>
              <a:t>Past medical history: </a:t>
            </a:r>
            <a:r>
              <a:rPr lang="en-US" dirty="0"/>
              <a:t>carcinoma, tuberculosis, HIV, systemic corticosteroid use</a:t>
            </a:r>
          </a:p>
          <a:p>
            <a:pPr lvl="0"/>
            <a:r>
              <a:rPr lang="en-US" i="1" dirty="0"/>
              <a:t>Constitutional: </a:t>
            </a:r>
            <a:r>
              <a:rPr lang="en-US" dirty="0"/>
              <a:t>systemic upset, sweats, weight loss</a:t>
            </a:r>
          </a:p>
          <a:p>
            <a:pPr lvl="0"/>
            <a:r>
              <a:rPr lang="en-US" i="1" dirty="0"/>
              <a:t>Major trauma</a:t>
            </a:r>
            <a:endParaRPr lang="en-US" dirty="0"/>
          </a:p>
          <a:p>
            <a:pPr lvl="0"/>
            <a:r>
              <a:rPr lang="en-US" dirty="0"/>
              <a:t>spinal deformity</a:t>
            </a:r>
          </a:p>
          <a:p>
            <a:pPr lvl="0"/>
            <a:r>
              <a:rPr lang="en-US" dirty="0"/>
              <a:t>Features of upper or lower neurological signs</a:t>
            </a:r>
          </a:p>
          <a:p>
            <a:pPr lvl="0"/>
            <a:r>
              <a:rPr lang="en-US" dirty="0"/>
              <a:t>Features of conus or cauda equine </a:t>
            </a:r>
            <a:r>
              <a:rPr lang="en-US" dirty="0" smtClean="0"/>
              <a:t>lesions</a:t>
            </a:r>
            <a:endParaRPr lang="en-US" dirty="0"/>
          </a:p>
        </p:txBody>
      </p:sp>
    </p:spTree>
    <p:extLst>
      <p:ext uri="{BB962C8B-B14F-4D97-AF65-F5344CB8AC3E}">
        <p14:creationId xmlns:p14="http://schemas.microsoft.com/office/powerpoint/2010/main" val="335436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Inflammatory </a:t>
            </a:r>
            <a:r>
              <a:rPr lang="en-US" i="1" dirty="0" smtClean="0"/>
              <a:t>pain</a:t>
            </a:r>
            <a:endParaRPr lang="en-US" dirty="0"/>
          </a:p>
        </p:txBody>
      </p:sp>
      <p:sp>
        <p:nvSpPr>
          <p:cNvPr id="3" name="Content Placeholder 2"/>
          <p:cNvSpPr>
            <a:spLocks noGrp="1"/>
          </p:cNvSpPr>
          <p:nvPr>
            <p:ph idx="1"/>
          </p:nvPr>
        </p:nvSpPr>
        <p:spPr/>
        <p:txBody>
          <a:bodyPr/>
          <a:lstStyle/>
          <a:p>
            <a:r>
              <a:rPr lang="en-US" dirty="0"/>
              <a:t>Inflammatory pain due to spondylitis (‘inflamed vertebrae/ spine’) has a more gradual onset and often occurs before the age of 30. </a:t>
            </a:r>
          </a:p>
          <a:p>
            <a:r>
              <a:rPr lang="en-US" dirty="0"/>
              <a:t>It is usually axial, symmetrical and spread over many segments which may include the thoracic region. </a:t>
            </a:r>
          </a:p>
          <a:p>
            <a:r>
              <a:rPr lang="en-US" dirty="0"/>
              <a:t>Pain from </a:t>
            </a:r>
            <a:r>
              <a:rPr lang="en-US" dirty="0" err="1"/>
              <a:t>sacroiliitis</a:t>
            </a:r>
            <a:r>
              <a:rPr lang="en-US" dirty="0"/>
              <a:t> is maximal in the buttock, with radiation down the posterior thigh.</a:t>
            </a:r>
          </a:p>
          <a:p>
            <a:r>
              <a:rPr lang="en-US" dirty="0"/>
              <a:t>Inflammatory pain associates with marked morning and inactivity stiffness, and improves rather than worsens with activity.</a:t>
            </a:r>
          </a:p>
          <a:p>
            <a:endParaRPr lang="en-US" dirty="0"/>
          </a:p>
        </p:txBody>
      </p:sp>
    </p:spTree>
    <p:extLst>
      <p:ext uri="{BB962C8B-B14F-4D97-AF65-F5344CB8AC3E}">
        <p14:creationId xmlns:p14="http://schemas.microsoft.com/office/powerpoint/2010/main" val="66033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Prolapsed intervertebral disc</a:t>
            </a:r>
            <a:endParaRPr lang="en-US" dirty="0"/>
          </a:p>
        </p:txBody>
      </p:sp>
      <p:sp>
        <p:nvSpPr>
          <p:cNvPr id="3" name="Content Placeholder 2"/>
          <p:cNvSpPr>
            <a:spLocks noGrp="1"/>
          </p:cNvSpPr>
          <p:nvPr>
            <p:ph idx="1"/>
          </p:nvPr>
        </p:nvSpPr>
        <p:spPr/>
        <p:txBody>
          <a:bodyPr/>
          <a:lstStyle/>
          <a:p>
            <a:r>
              <a:rPr lang="en-US" dirty="0"/>
              <a:t>Age-related reductions in proteoglycans within the nucleus pulposus diminish its viscoelasticity, leading to focal damage and disc herniation. </a:t>
            </a:r>
          </a:p>
          <a:p>
            <a:r>
              <a:rPr lang="en-US" dirty="0"/>
              <a:t>These changes occur most frequently at L4 and L5 due to the increased mechanical forces across this area. </a:t>
            </a:r>
          </a:p>
          <a:p>
            <a:r>
              <a:rPr lang="en-US" dirty="0"/>
              <a:t>Most patients have their first episode between the ages of 20 and 30 years. </a:t>
            </a:r>
          </a:p>
          <a:p>
            <a:r>
              <a:rPr lang="en-US" dirty="0"/>
              <a:t>Presentation is with radicular pain.</a:t>
            </a:r>
          </a:p>
          <a:p>
            <a:r>
              <a:rPr lang="en-US" dirty="0"/>
              <a:t>About 70% of patients improve by 4 weeks. </a:t>
            </a:r>
          </a:p>
          <a:p>
            <a:endParaRPr lang="en-US" dirty="0"/>
          </a:p>
        </p:txBody>
      </p:sp>
    </p:spTree>
    <p:extLst>
      <p:ext uri="{BB962C8B-B14F-4D97-AF65-F5344CB8AC3E}">
        <p14:creationId xmlns:p14="http://schemas.microsoft.com/office/powerpoint/2010/main" val="362368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654</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Approach to patients with back pain </vt:lpstr>
      <vt:lpstr>Back pain</vt:lpstr>
      <vt:lpstr>Specific causes of back pain</vt:lpstr>
      <vt:lpstr>PowerPoint Presentation</vt:lpstr>
      <vt:lpstr>Mechanical pain</vt:lpstr>
      <vt:lpstr>Non-mechanical pain</vt:lpstr>
      <vt:lpstr>Red flags for possible spinal pathology</vt:lpstr>
      <vt:lpstr>Inflammatory pain</vt:lpstr>
      <vt:lpstr>Prolapsed intervertebral disc</vt:lpstr>
      <vt:lpstr>Features of radicular pain</vt:lpstr>
      <vt:lpstr>Investigations</vt:lpstr>
      <vt:lpstr>PowerPoint Presentation</vt:lpstr>
      <vt:lpstr>Management of low back pain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pain </dc:title>
  <dc:creator>Ahmed Salim</dc:creator>
  <cp:lastModifiedBy>Ahmed Salim</cp:lastModifiedBy>
  <cp:revision>4</cp:revision>
  <dcterms:created xsi:type="dcterms:W3CDTF">2016-10-22T08:03:35Z</dcterms:created>
  <dcterms:modified xsi:type="dcterms:W3CDTF">2018-11-20T22:08:02Z</dcterms:modified>
</cp:coreProperties>
</file>